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0247C-E2ED-4FC6-B3B8-71420B5E0B00}" type="datetimeFigureOut">
              <a:rPr lang="tr-TR" smtClean="0"/>
              <a:t>12.10.2022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33F5B-C640-46B9-BB7C-D6C4FF39862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09799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0247C-E2ED-4FC6-B3B8-71420B5E0B00}" type="datetimeFigureOut">
              <a:rPr lang="tr-TR" smtClean="0"/>
              <a:t>12.10.2022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33F5B-C640-46B9-BB7C-D6C4FF39862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51426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0247C-E2ED-4FC6-B3B8-71420B5E0B00}" type="datetimeFigureOut">
              <a:rPr lang="tr-TR" smtClean="0"/>
              <a:t>12.10.2022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33F5B-C640-46B9-BB7C-D6C4FF39862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83903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0247C-E2ED-4FC6-B3B8-71420B5E0B00}" type="datetimeFigureOut">
              <a:rPr lang="tr-TR" smtClean="0"/>
              <a:t>12.10.2022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33F5B-C640-46B9-BB7C-D6C4FF39862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52480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0247C-E2ED-4FC6-B3B8-71420B5E0B00}" type="datetimeFigureOut">
              <a:rPr lang="tr-TR" smtClean="0"/>
              <a:t>12.10.2022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33F5B-C640-46B9-BB7C-D6C4FF39862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0820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0247C-E2ED-4FC6-B3B8-71420B5E0B00}" type="datetimeFigureOut">
              <a:rPr lang="tr-TR" smtClean="0"/>
              <a:t>12.10.2022</a:t>
            </a:fld>
            <a:endParaRPr lang="tr-T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33F5B-C640-46B9-BB7C-D6C4FF39862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79138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0247C-E2ED-4FC6-B3B8-71420B5E0B00}" type="datetimeFigureOut">
              <a:rPr lang="tr-TR" smtClean="0"/>
              <a:t>12.10.2022</a:t>
            </a:fld>
            <a:endParaRPr lang="tr-TR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33F5B-C640-46B9-BB7C-D6C4FF39862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64538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0247C-E2ED-4FC6-B3B8-71420B5E0B00}" type="datetimeFigureOut">
              <a:rPr lang="tr-TR" smtClean="0"/>
              <a:t>12.10.2022</a:t>
            </a:fld>
            <a:endParaRPr lang="tr-T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33F5B-C640-46B9-BB7C-D6C4FF39862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23293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0247C-E2ED-4FC6-B3B8-71420B5E0B00}" type="datetimeFigureOut">
              <a:rPr lang="tr-TR" smtClean="0"/>
              <a:t>12.10.2022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33F5B-C640-46B9-BB7C-D6C4FF39862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87663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0247C-E2ED-4FC6-B3B8-71420B5E0B00}" type="datetimeFigureOut">
              <a:rPr lang="tr-TR" smtClean="0"/>
              <a:t>12.10.2022</a:t>
            </a:fld>
            <a:endParaRPr lang="tr-T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33F5B-C640-46B9-BB7C-D6C4FF39862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39241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0247C-E2ED-4FC6-B3B8-71420B5E0B00}" type="datetimeFigureOut">
              <a:rPr lang="tr-TR" smtClean="0"/>
              <a:t>12.10.2022</a:t>
            </a:fld>
            <a:endParaRPr lang="tr-T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33F5B-C640-46B9-BB7C-D6C4FF39862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34583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550247C-E2ED-4FC6-B3B8-71420B5E0B00}" type="datetimeFigureOut">
              <a:rPr lang="tr-TR" smtClean="0"/>
              <a:t>12.10.2022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50933F5B-C640-46B9-BB7C-D6C4FF39862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19208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ydl.karabuk.edu.tr/index.aspx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ydl.karabuk.edu.tr/index.aspx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A2EA0A9-E530-46A4-9CF1-4D3ED7DA43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19538" y="3429000"/>
            <a:ext cx="4313915" cy="2295704"/>
          </a:xfrm>
        </p:spPr>
        <p:txBody>
          <a:bodyPr/>
          <a:lstStyle/>
          <a:p>
            <a:r>
              <a:rPr lang="tr-TR" dirty="0"/>
              <a:t>2022-2023</a:t>
            </a:r>
            <a:br>
              <a:rPr lang="tr-TR" dirty="0"/>
            </a:br>
            <a:r>
              <a:rPr lang="tr-TR" dirty="0"/>
              <a:t>YDL Program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1B8F7A2D-9A41-416B-AD7F-35A5E3C5B3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4462"/>
            <a:ext cx="3458864" cy="24212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8BBE823F-45C5-48EB-A2A2-F01B45C746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3932" y="2884393"/>
            <a:ext cx="2299472" cy="6933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107738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FFE73FC-CA9C-4B73-BC20-3BDB63719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C959D28-C6E5-4E6A-87FD-40DBE2BB94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/>
              <a:t>Sevgili Öğrenciler,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dirty="0"/>
              <a:t>Bu dosya yabancı dil dersi içeriği, uygulama ve sınavları hakkında genel bilgi vermek amacıyla hazırlanmıştır.</a:t>
            </a:r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8EFCFEE1-4575-422E-B10C-356878A2BD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54" y="2253344"/>
            <a:ext cx="2605811" cy="18241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041414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FFE73FC-CA9C-4B73-BC20-3BDB63719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C959D28-C6E5-4E6A-87FD-40DBE2BB94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tr-TR" dirty="0"/>
              <a:t>2022-2023 eğitim öğretim yılı yabancı dil dersi güz döneminde 14 haftadan oluşmaktadır.</a:t>
            </a:r>
          </a:p>
          <a:p>
            <a:pPr marL="0" indent="0">
              <a:buNone/>
            </a:pPr>
            <a:endParaRPr lang="tr-TR" dirty="0"/>
          </a:p>
          <a:p>
            <a:pPr>
              <a:buFont typeface="Wingdings" panose="05000000000000000000" pitchFamily="2" charset="2"/>
              <a:buChar char="ü"/>
            </a:pPr>
            <a:r>
              <a:rPr lang="tr-TR" dirty="0"/>
              <a:t>Derslerimiz internet tabanlı bir program olan </a:t>
            </a:r>
            <a:r>
              <a:rPr lang="tr-TR" b="1" i="1" dirty="0">
                <a:solidFill>
                  <a:schemeClr val="accent1">
                    <a:lumMod val="75000"/>
                  </a:schemeClr>
                </a:solidFill>
              </a:rPr>
              <a:t>WEXT English </a:t>
            </a:r>
            <a:r>
              <a:rPr lang="tr-TR" dirty="0"/>
              <a:t>kaynağı</a:t>
            </a:r>
            <a:r>
              <a:rPr lang="tr-TR" i="1" dirty="0"/>
              <a:t> </a:t>
            </a:r>
            <a:r>
              <a:rPr lang="tr-TR" dirty="0"/>
              <a:t>kullanılarak </a:t>
            </a:r>
            <a:r>
              <a:rPr lang="tr-TR" b="1" i="1" dirty="0">
                <a:solidFill>
                  <a:schemeClr val="accent1">
                    <a:lumMod val="75000"/>
                  </a:schemeClr>
                </a:solidFill>
              </a:rPr>
              <a:t>Microsoft</a:t>
            </a:r>
            <a:r>
              <a:rPr lang="tr-TR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b="1" i="1" dirty="0" err="1">
                <a:solidFill>
                  <a:schemeClr val="accent1">
                    <a:lumMod val="75000"/>
                  </a:schemeClr>
                </a:solidFill>
              </a:rPr>
              <a:t>Teams</a:t>
            </a:r>
            <a:r>
              <a:rPr lang="tr-TR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dirty="0"/>
              <a:t>üzerinden işlenecektir.</a:t>
            </a:r>
          </a:p>
          <a:p>
            <a:pPr>
              <a:buFont typeface="Wingdings" panose="05000000000000000000" pitchFamily="2" charset="2"/>
              <a:buChar char="ü"/>
            </a:pPr>
            <a:endParaRPr lang="tr-TR" dirty="0"/>
          </a:p>
          <a:p>
            <a:pPr>
              <a:buFont typeface="Wingdings" panose="05000000000000000000" pitchFamily="2" charset="2"/>
              <a:buChar char="ü"/>
            </a:pPr>
            <a:r>
              <a:rPr lang="tr-TR" dirty="0"/>
              <a:t>WEXT English kaynağını nasıl temin edeceğiniz ile ilgili detaylı bilgi web sayfamızda mevcuttur. </a:t>
            </a:r>
            <a:r>
              <a:rPr lang="tr-TR" dirty="0">
                <a:hlinkClick r:id="rId2"/>
              </a:rPr>
              <a:t>https://ydl.karabuk.edu.tr/index.aspx</a:t>
            </a:r>
            <a:r>
              <a:rPr lang="tr-TR" dirty="0"/>
              <a:t> 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8EFCFEE1-4575-422E-B10C-356878A2BD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54" y="2253344"/>
            <a:ext cx="2605811" cy="18241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534399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FFE73FC-CA9C-4B73-BC20-3BDB63719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8EFCFEE1-4575-422E-B10C-356878A2BD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54" y="2253344"/>
            <a:ext cx="2605811" cy="18241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İçerik Yer Tutucusu 2">
            <a:extLst>
              <a:ext uri="{FF2B5EF4-FFF2-40B4-BE49-F238E27FC236}">
                <a16:creationId xmlns:a16="http://schemas.microsoft.com/office/drawing/2014/main" id="{1EBD372E-72DF-4527-ADE9-5604D53759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864108"/>
            <a:ext cx="7315200" cy="512064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tr-TR" dirty="0"/>
              <a:t>Ders içeriklerimiz </a:t>
            </a:r>
            <a:r>
              <a:rPr lang="tr-TR" dirty="0" err="1"/>
              <a:t>WEXT’e</a:t>
            </a:r>
            <a:r>
              <a:rPr lang="tr-TR" dirty="0"/>
              <a:t> haftalık olarak yüklenecektir.</a:t>
            </a:r>
          </a:p>
          <a:p>
            <a:pPr marL="0" indent="0">
              <a:buNone/>
            </a:pPr>
            <a:endParaRPr lang="tr-TR" dirty="0"/>
          </a:p>
          <a:p>
            <a:pPr>
              <a:buFont typeface="Wingdings" panose="05000000000000000000" pitchFamily="2" charset="2"/>
              <a:buChar char="ü"/>
            </a:pPr>
            <a:r>
              <a:rPr lang="tr-TR" dirty="0"/>
              <a:t>Ders süresince sistemde yer alan «in-</a:t>
            </a:r>
            <a:r>
              <a:rPr lang="tr-TR" dirty="0" err="1"/>
              <a:t>class</a:t>
            </a:r>
            <a:r>
              <a:rPr lang="tr-TR" dirty="0"/>
              <a:t>» bölümündeki içerikler işlenecektir.</a:t>
            </a:r>
          </a:p>
          <a:p>
            <a:pPr marL="0" indent="0">
              <a:buNone/>
            </a:pPr>
            <a:endParaRPr lang="tr-TR" dirty="0"/>
          </a:p>
          <a:p>
            <a:pPr>
              <a:buFont typeface="Wingdings" panose="05000000000000000000" pitchFamily="2" charset="2"/>
              <a:buChar char="ü"/>
            </a:pPr>
            <a:r>
              <a:rPr lang="tr-TR" dirty="0"/>
              <a:t>Sistemde yer alan «self-</a:t>
            </a:r>
            <a:r>
              <a:rPr lang="tr-TR" dirty="0" err="1"/>
              <a:t>study</a:t>
            </a:r>
            <a:r>
              <a:rPr lang="tr-TR" dirty="0"/>
              <a:t>» üniteleri sizlere ödev olarak atanmıştır. Bu bölümler, ders işlendikten sonra o haftanın konularını pekiştirmenizi ve bir sonraki haftanın ünitesine hazırlık yapmanızı sağlayan içeriklerden oluşmaktadır.</a:t>
            </a:r>
          </a:p>
          <a:p>
            <a:pPr marL="0" indent="0">
              <a:buNone/>
            </a:pPr>
            <a:endParaRPr lang="tr-TR" dirty="0"/>
          </a:p>
          <a:p>
            <a:pPr>
              <a:buFont typeface="Wingdings" panose="05000000000000000000" pitchFamily="2" charset="2"/>
              <a:buChar char="ü"/>
            </a:pPr>
            <a:r>
              <a:rPr lang="tr-TR" dirty="0"/>
              <a:t>Dersi kaçırdığınız hafta, Microsoft </a:t>
            </a:r>
            <a:r>
              <a:rPr lang="tr-TR" dirty="0" err="1"/>
              <a:t>Teams</a:t>
            </a:r>
            <a:r>
              <a:rPr lang="tr-TR" dirty="0"/>
              <a:t> sisteminde yer alan ders kaydını izleyerek ve WEXT üzerinde «in-</a:t>
            </a:r>
            <a:r>
              <a:rPr lang="tr-TR" dirty="0" err="1"/>
              <a:t>class</a:t>
            </a:r>
            <a:r>
              <a:rPr lang="tr-TR" dirty="0"/>
              <a:t>» kısmında çalışmaları yaparak telafi yapabilirsiniz.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8C0FCEE8-D601-4BF7-AECE-B4ACB636A3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79943"/>
            <a:ext cx="2807304" cy="8464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3185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FFE73FC-CA9C-4B73-BC20-3BDB63719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8EFCFEE1-4575-422E-B10C-356878A2BD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54" y="2253344"/>
            <a:ext cx="2605811" cy="18241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İçerik Yer Tutucusu 2">
            <a:extLst>
              <a:ext uri="{FF2B5EF4-FFF2-40B4-BE49-F238E27FC236}">
                <a16:creationId xmlns:a16="http://schemas.microsoft.com/office/drawing/2014/main" id="{1EBD372E-72DF-4527-ADE9-5604D53759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864108"/>
            <a:ext cx="7315200" cy="512064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tr-TR" dirty="0"/>
              <a:t>«</a:t>
            </a:r>
            <a:r>
              <a:rPr lang="tr-TR" dirty="0" err="1"/>
              <a:t>In-class</a:t>
            </a:r>
            <a:r>
              <a:rPr lang="tr-TR" dirty="0"/>
              <a:t>» ve «self-</a:t>
            </a:r>
            <a:r>
              <a:rPr lang="tr-TR" dirty="0" err="1"/>
              <a:t>study</a:t>
            </a:r>
            <a:r>
              <a:rPr lang="tr-TR" dirty="0"/>
              <a:t>» üniteleri, kendi içinde sırasıyla tamamlanmalıdır. 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dirty="0"/>
              <a:t>Örneğin, 2. haftanın «self-</a:t>
            </a:r>
            <a:r>
              <a:rPr lang="tr-TR" dirty="0" err="1"/>
              <a:t>study</a:t>
            </a:r>
            <a:r>
              <a:rPr lang="tr-TR" dirty="0"/>
              <a:t>» ünitesini tamamlamadan 3. haftanın «self-</a:t>
            </a:r>
            <a:r>
              <a:rPr lang="tr-TR" dirty="0" err="1"/>
              <a:t>study</a:t>
            </a:r>
            <a:r>
              <a:rPr lang="tr-TR" dirty="0"/>
              <a:t>» içeriğine erişemezsiniz.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dirty="0"/>
              <a:t>Aynı şekilde, örneğin 1. haftanın in-</a:t>
            </a:r>
            <a:r>
              <a:rPr lang="tr-TR" dirty="0" err="1"/>
              <a:t>class</a:t>
            </a:r>
            <a:r>
              <a:rPr lang="tr-TR" dirty="0"/>
              <a:t> ünitesini tamamlamadan bir sonraki haftanın in-</a:t>
            </a:r>
            <a:r>
              <a:rPr lang="tr-TR" dirty="0" err="1"/>
              <a:t>class</a:t>
            </a:r>
            <a:r>
              <a:rPr lang="tr-TR" dirty="0"/>
              <a:t> içeriğine erişemezsiniz. Bu nedenle ders esnasında veya sonrasında , o hafta ders işlenirken kullanılan içerikler üzerinde siz de kendi hesabınızda alıştırmaları cevaplandırmalısınız.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87670BF6-10CD-4576-9D14-C9E1859963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0808" y="599821"/>
            <a:ext cx="2807304" cy="8464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03182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FFE73FC-CA9C-4B73-BC20-3BDB63719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8EFCFEE1-4575-422E-B10C-356878A2BD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54" y="2253344"/>
            <a:ext cx="2605811" cy="18241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İçerik Yer Tutucusu 2">
            <a:extLst>
              <a:ext uri="{FF2B5EF4-FFF2-40B4-BE49-F238E27FC236}">
                <a16:creationId xmlns:a16="http://schemas.microsoft.com/office/drawing/2014/main" id="{1EBD372E-72DF-4527-ADE9-5604D53759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864108"/>
            <a:ext cx="7315200" cy="512064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tr-TR" dirty="0"/>
              <a:t>Sınavlarımız çevrimiçi ve yüz yüze olarak uygulanacaktır.</a:t>
            </a:r>
          </a:p>
          <a:p>
            <a:pPr marL="0" indent="0">
              <a:buNone/>
            </a:pPr>
            <a:r>
              <a:rPr lang="tr-TR" dirty="0"/>
              <a:t>     Ara sınav %30 + Ödev (</a:t>
            </a:r>
            <a:r>
              <a:rPr lang="tr-TR" dirty="0" err="1"/>
              <a:t>Wext</a:t>
            </a:r>
            <a:r>
              <a:rPr lang="tr-TR" dirty="0"/>
              <a:t>) %30 + Final sınavı %40</a:t>
            </a:r>
          </a:p>
          <a:p>
            <a:pPr marL="0" indent="0">
              <a:buNone/>
            </a:pPr>
            <a:endParaRPr lang="tr-TR" dirty="0"/>
          </a:p>
          <a:p>
            <a:pPr>
              <a:buFont typeface="Wingdings" panose="05000000000000000000" pitchFamily="2" charset="2"/>
              <a:buChar char="ü"/>
            </a:pPr>
            <a:r>
              <a:rPr lang="tr-TR" dirty="0"/>
              <a:t>Sınavımız çoktan seçmeli okuma, kelime ve dil bilgisi sorularından oluşmaktadır.</a:t>
            </a:r>
          </a:p>
          <a:p>
            <a:pPr>
              <a:buFont typeface="Wingdings" panose="05000000000000000000" pitchFamily="2" charset="2"/>
              <a:buChar char="ü"/>
            </a:pPr>
            <a:endParaRPr lang="tr-TR" dirty="0"/>
          </a:p>
          <a:p>
            <a:pPr>
              <a:buFont typeface="Wingdings" panose="05000000000000000000" pitchFamily="2" charset="2"/>
              <a:buChar char="ü"/>
            </a:pPr>
            <a:r>
              <a:rPr lang="tr-TR" dirty="0"/>
              <a:t>Sınav içeriğinde yer alan dinleme ve okuma parçaları WEXT içindeki self-</a:t>
            </a:r>
            <a:r>
              <a:rPr lang="tr-TR" dirty="0" err="1"/>
              <a:t>study</a:t>
            </a:r>
            <a:r>
              <a:rPr lang="tr-TR" dirty="0"/>
              <a:t> kısımlarından alınabilir. Bu nedenle self-</a:t>
            </a:r>
            <a:r>
              <a:rPr lang="tr-TR" dirty="0" err="1"/>
              <a:t>study</a:t>
            </a:r>
            <a:r>
              <a:rPr lang="tr-TR" dirty="0"/>
              <a:t> ünitelerini dikkatle çalışmanız son derece önemlidir.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EF96EC38-E29A-42E6-A72C-DBA9C76988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082559"/>
            <a:ext cx="2249164" cy="5515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Ok: Sol 2">
            <a:extLst>
              <a:ext uri="{FF2B5EF4-FFF2-40B4-BE49-F238E27FC236}">
                <a16:creationId xmlns:a16="http://schemas.microsoft.com/office/drawing/2014/main" id="{58249D8C-3872-89C1-6B44-64EB9E9FF0E4}"/>
              </a:ext>
            </a:extLst>
          </p:cNvPr>
          <p:cNvSpPr/>
          <p:nvPr/>
        </p:nvSpPr>
        <p:spPr>
          <a:xfrm>
            <a:off x="8523276" y="1149428"/>
            <a:ext cx="1428591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Ok: Sağ 6">
            <a:extLst>
              <a:ext uri="{FF2B5EF4-FFF2-40B4-BE49-F238E27FC236}">
                <a16:creationId xmlns:a16="http://schemas.microsoft.com/office/drawing/2014/main" id="{AD7C110B-B2C4-6B91-AF61-02E7835EB9CD}"/>
              </a:ext>
            </a:extLst>
          </p:cNvPr>
          <p:cNvSpPr/>
          <p:nvPr/>
        </p:nvSpPr>
        <p:spPr>
          <a:xfrm>
            <a:off x="4394447" y="1149454"/>
            <a:ext cx="152344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817584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FFE73FC-CA9C-4B73-BC20-3BDB63719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8EFCFEE1-4575-422E-B10C-356878A2BD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54" y="2253344"/>
            <a:ext cx="2605811" cy="18241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İçerik Yer Tutucusu 2">
            <a:extLst>
              <a:ext uri="{FF2B5EF4-FFF2-40B4-BE49-F238E27FC236}">
                <a16:creationId xmlns:a16="http://schemas.microsoft.com/office/drawing/2014/main" id="{1EBD372E-72DF-4527-ADE9-5604D53759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864108"/>
            <a:ext cx="7315200" cy="512064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tr-TR" dirty="0"/>
              <a:t>WEXT temini, sınav bilgileri ve dersle ilgili tüm önemli duyuruları web sayfamız </a:t>
            </a:r>
            <a:r>
              <a:rPr lang="tr-TR" dirty="0">
                <a:hlinkClick r:id="rId3"/>
              </a:rPr>
              <a:t>https://ydl.karabuk.edu.tr/index.aspx</a:t>
            </a:r>
            <a:r>
              <a:rPr lang="tr-TR" dirty="0"/>
              <a:t> adresinden takip ediniz.</a:t>
            </a:r>
          </a:p>
          <a:p>
            <a:pPr>
              <a:buFont typeface="Wingdings" panose="05000000000000000000" pitchFamily="2" charset="2"/>
              <a:buChar char="ü"/>
            </a:pPr>
            <a:endParaRPr lang="tr-TR" dirty="0"/>
          </a:p>
          <a:p>
            <a:pPr marL="0" indent="0">
              <a:buNone/>
            </a:pPr>
            <a:r>
              <a:rPr lang="tr-TR" dirty="0"/>
              <a:t>			Başarılar dileriz.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00F92254-EB40-4940-B782-3AD22345D1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9857" y="4486965"/>
            <a:ext cx="4210050" cy="81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081505"/>
      </p:ext>
    </p:extLst>
  </p:cSld>
  <p:clrMapOvr>
    <a:masterClrMapping/>
  </p:clrMapOvr>
</p:sld>
</file>

<file path=ppt/theme/theme1.xml><?xml version="1.0" encoding="utf-8"?>
<a:theme xmlns:a="http://schemas.openxmlformats.org/drawingml/2006/main" name="Çerçeve">
  <a:themeElements>
    <a:clrScheme name="Çerçev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Çerçev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Çerçev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TM03457475[[fn=Çerçeve]]</Template>
  <TotalTime>50</TotalTime>
  <Words>323</Words>
  <Application>Microsoft Office PowerPoint</Application>
  <PresentationFormat>Geniş ekran</PresentationFormat>
  <Paragraphs>30</Paragraphs>
  <Slides>7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7</vt:i4>
      </vt:variant>
    </vt:vector>
  </HeadingPairs>
  <TitlesOfParts>
    <vt:vector size="11" baseType="lpstr">
      <vt:lpstr>Corbel</vt:lpstr>
      <vt:lpstr>Wingdings</vt:lpstr>
      <vt:lpstr>Wingdings 2</vt:lpstr>
      <vt:lpstr>Çerçeve</vt:lpstr>
      <vt:lpstr>2022-2023 YDL Program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2021-2022 YDL Program</dc:title>
  <dc:creator>TUGBA AVCI</dc:creator>
  <cp:lastModifiedBy>SAMI AKGOL</cp:lastModifiedBy>
  <cp:revision>5</cp:revision>
  <dcterms:created xsi:type="dcterms:W3CDTF">2021-09-22T08:05:11Z</dcterms:created>
  <dcterms:modified xsi:type="dcterms:W3CDTF">2022-10-12T10:55:52Z</dcterms:modified>
</cp:coreProperties>
</file>